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9" r:id="rId4"/>
    <p:sldId id="258" r:id="rId5"/>
    <p:sldId id="259" r:id="rId6"/>
    <p:sldId id="260" r:id="rId7"/>
    <p:sldId id="261" r:id="rId8"/>
    <p:sldId id="262" r:id="rId9"/>
    <p:sldId id="277" r:id="rId10"/>
    <p:sldId id="278" r:id="rId11"/>
    <p:sldId id="279" r:id="rId12"/>
    <p:sldId id="280" r:id="rId13"/>
    <p:sldId id="281" r:id="rId14"/>
    <p:sldId id="263" r:id="rId15"/>
    <p:sldId id="264" r:id="rId16"/>
    <p:sldId id="265" r:id="rId17"/>
    <p:sldId id="266" r:id="rId18"/>
    <p:sldId id="267" r:id="rId19"/>
    <p:sldId id="276" r:id="rId20"/>
    <p:sldId id="268" r:id="rId21"/>
    <p:sldId id="270" r:id="rId22"/>
    <p:sldId id="271" r:id="rId23"/>
    <p:sldId id="272" r:id="rId24"/>
    <p:sldId id="273" r:id="rId25"/>
    <p:sldId id="274"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05" autoAdjust="0"/>
    <p:restoredTop sz="86481" autoAdjust="0"/>
  </p:normalViewPr>
  <p:slideViewPr>
    <p:cSldViewPr>
      <p:cViewPr varScale="1">
        <p:scale>
          <a:sx n="62" d="100"/>
          <a:sy n="62" d="100"/>
        </p:scale>
        <p:origin x="165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1A7CA-71B0-4EF1-8584-7A8AA3ACF926}" type="datetimeFigureOut">
              <a:rPr lang="hr-HR" smtClean="0"/>
              <a:t>11.6.2019.</a:t>
            </a:fld>
            <a:endParaRPr lang="hr-H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DE8C01-3B77-4C40-8C80-48C24531450C}" type="slidenum">
              <a:rPr lang="hr-HR" smtClean="0"/>
              <a:t>‹#›</a:t>
            </a:fld>
            <a:endParaRPr lang="hr-HR"/>
          </a:p>
        </p:txBody>
      </p:sp>
    </p:spTree>
    <p:extLst>
      <p:ext uri="{BB962C8B-B14F-4D97-AF65-F5344CB8AC3E}">
        <p14:creationId xmlns:p14="http://schemas.microsoft.com/office/powerpoint/2010/main" val="560823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5"/>
          </p:nvPr>
        </p:nvSpPr>
        <p:spPr/>
        <p:txBody>
          <a:bodyPr/>
          <a:lstStyle/>
          <a:p>
            <a:fld id="{54DE8C01-3B77-4C40-8C80-48C24531450C}" type="slidenum">
              <a:rPr lang="hr-HR" smtClean="0"/>
              <a:t>1</a:t>
            </a:fld>
            <a:endParaRPr lang="hr-HR"/>
          </a:p>
        </p:txBody>
      </p:sp>
    </p:spTree>
    <p:extLst>
      <p:ext uri="{BB962C8B-B14F-4D97-AF65-F5344CB8AC3E}">
        <p14:creationId xmlns:p14="http://schemas.microsoft.com/office/powerpoint/2010/main" val="2180261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8C23BFB7-E116-48FA-B413-6BA3FA01F6CA}" type="datetimeFigureOut">
              <a:rPr lang="en-US" smtClean="0"/>
              <a:t>6/11/2019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57DB89E-956C-4B2E-B085-71A3F9AC79A5}" type="slidenum">
              <a:rPr lang="en-US" smtClean="0"/>
              <a:t>‹#›</a:t>
            </a:fld>
            <a:endParaRPr lang="en-US"/>
          </a:p>
        </p:txBody>
      </p:sp>
    </p:spTree>
    <p:extLst>
      <p:ext uri="{BB962C8B-B14F-4D97-AF65-F5344CB8AC3E}">
        <p14:creationId xmlns:p14="http://schemas.microsoft.com/office/powerpoint/2010/main" val="1157917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8C23BFB7-E116-48FA-B413-6BA3FA01F6CA}" type="datetimeFigureOut">
              <a:rPr lang="en-US" smtClean="0"/>
              <a:t>6/11/2019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57DB89E-956C-4B2E-B085-71A3F9AC79A5}" type="slidenum">
              <a:rPr lang="en-US" smtClean="0"/>
              <a:t>‹#›</a:t>
            </a:fld>
            <a:endParaRPr lang="en-US"/>
          </a:p>
        </p:txBody>
      </p:sp>
    </p:spTree>
    <p:extLst>
      <p:ext uri="{BB962C8B-B14F-4D97-AF65-F5344CB8AC3E}">
        <p14:creationId xmlns:p14="http://schemas.microsoft.com/office/powerpoint/2010/main" val="1629407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8C23BFB7-E116-48FA-B413-6BA3FA01F6CA}" type="datetimeFigureOut">
              <a:rPr lang="en-US" smtClean="0"/>
              <a:t>6/11/2019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57DB89E-956C-4B2E-B085-71A3F9AC79A5}" type="slidenum">
              <a:rPr lang="en-US" smtClean="0"/>
              <a:t>‹#›</a:t>
            </a:fld>
            <a:endParaRPr lang="en-US"/>
          </a:p>
        </p:txBody>
      </p:sp>
    </p:spTree>
    <p:extLst>
      <p:ext uri="{BB962C8B-B14F-4D97-AF65-F5344CB8AC3E}">
        <p14:creationId xmlns:p14="http://schemas.microsoft.com/office/powerpoint/2010/main" val="3772417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8C23BFB7-E116-48FA-B413-6BA3FA01F6CA}" type="datetimeFigureOut">
              <a:rPr lang="en-US" smtClean="0"/>
              <a:t>6/11/2019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57DB89E-956C-4B2E-B085-71A3F9AC79A5}" type="slidenum">
              <a:rPr lang="en-US" smtClean="0"/>
              <a:t>‹#›</a:t>
            </a:fld>
            <a:endParaRPr lang="en-US"/>
          </a:p>
        </p:txBody>
      </p:sp>
    </p:spTree>
    <p:extLst>
      <p:ext uri="{BB962C8B-B14F-4D97-AF65-F5344CB8AC3E}">
        <p14:creationId xmlns:p14="http://schemas.microsoft.com/office/powerpoint/2010/main" val="235073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8C23BFB7-E116-48FA-B413-6BA3FA01F6CA}" type="datetimeFigureOut">
              <a:rPr lang="en-US" smtClean="0"/>
              <a:t>6/11/2019</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57DB89E-956C-4B2E-B085-71A3F9AC79A5}" type="slidenum">
              <a:rPr lang="en-US" smtClean="0"/>
              <a:t>‹#›</a:t>
            </a:fld>
            <a:endParaRPr lang="en-US"/>
          </a:p>
        </p:txBody>
      </p:sp>
    </p:spTree>
    <p:extLst>
      <p:ext uri="{BB962C8B-B14F-4D97-AF65-F5344CB8AC3E}">
        <p14:creationId xmlns:p14="http://schemas.microsoft.com/office/powerpoint/2010/main" val="92909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8C23BFB7-E116-48FA-B413-6BA3FA01F6CA}" type="datetimeFigureOut">
              <a:rPr lang="en-US" smtClean="0"/>
              <a:t>6/11/2019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57DB89E-956C-4B2E-B085-71A3F9AC79A5}" type="slidenum">
              <a:rPr lang="en-US" smtClean="0"/>
              <a:t>‹#›</a:t>
            </a:fld>
            <a:endParaRPr lang="en-US"/>
          </a:p>
        </p:txBody>
      </p:sp>
    </p:spTree>
    <p:extLst>
      <p:ext uri="{BB962C8B-B14F-4D97-AF65-F5344CB8AC3E}">
        <p14:creationId xmlns:p14="http://schemas.microsoft.com/office/powerpoint/2010/main" val="83440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8C23BFB7-E116-48FA-B413-6BA3FA01F6CA}" type="datetimeFigureOut">
              <a:rPr lang="en-US" smtClean="0"/>
              <a:t>6/11/2019</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F57DB89E-956C-4B2E-B085-71A3F9AC79A5}" type="slidenum">
              <a:rPr lang="en-US" smtClean="0"/>
              <a:t>‹#›</a:t>
            </a:fld>
            <a:endParaRPr lang="en-US"/>
          </a:p>
        </p:txBody>
      </p:sp>
    </p:spTree>
    <p:extLst>
      <p:ext uri="{BB962C8B-B14F-4D97-AF65-F5344CB8AC3E}">
        <p14:creationId xmlns:p14="http://schemas.microsoft.com/office/powerpoint/2010/main" val="3479477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8C23BFB7-E116-48FA-B413-6BA3FA01F6CA}" type="datetimeFigureOut">
              <a:rPr lang="en-US" smtClean="0"/>
              <a:t>6/11/2019</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F57DB89E-956C-4B2E-B085-71A3F9AC79A5}" type="slidenum">
              <a:rPr lang="en-US" smtClean="0"/>
              <a:t>‹#›</a:t>
            </a:fld>
            <a:endParaRPr lang="en-US"/>
          </a:p>
        </p:txBody>
      </p:sp>
    </p:spTree>
    <p:extLst>
      <p:ext uri="{BB962C8B-B14F-4D97-AF65-F5344CB8AC3E}">
        <p14:creationId xmlns:p14="http://schemas.microsoft.com/office/powerpoint/2010/main" val="1908208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C23BFB7-E116-48FA-B413-6BA3FA01F6CA}" type="datetimeFigureOut">
              <a:rPr lang="en-US" smtClean="0"/>
              <a:t>6/11/2019</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F57DB89E-956C-4B2E-B085-71A3F9AC79A5}" type="slidenum">
              <a:rPr lang="en-US" smtClean="0"/>
              <a:t>‹#›</a:t>
            </a:fld>
            <a:endParaRPr lang="en-US"/>
          </a:p>
        </p:txBody>
      </p:sp>
    </p:spTree>
    <p:extLst>
      <p:ext uri="{BB962C8B-B14F-4D97-AF65-F5344CB8AC3E}">
        <p14:creationId xmlns:p14="http://schemas.microsoft.com/office/powerpoint/2010/main" val="3814663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C23BFB7-E116-48FA-B413-6BA3FA01F6CA}" type="datetimeFigureOut">
              <a:rPr lang="en-US" smtClean="0"/>
              <a:t>6/11/2019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57DB89E-956C-4B2E-B085-71A3F9AC79A5}" type="slidenum">
              <a:rPr lang="en-US" smtClean="0"/>
              <a:t>‹#›</a:t>
            </a:fld>
            <a:endParaRPr lang="en-US"/>
          </a:p>
        </p:txBody>
      </p:sp>
    </p:spTree>
    <p:extLst>
      <p:ext uri="{BB962C8B-B14F-4D97-AF65-F5344CB8AC3E}">
        <p14:creationId xmlns:p14="http://schemas.microsoft.com/office/powerpoint/2010/main" val="2617521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C23BFB7-E116-48FA-B413-6BA3FA01F6CA}" type="datetimeFigureOut">
              <a:rPr lang="en-US" smtClean="0"/>
              <a:t>6/11/2019</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57DB89E-956C-4B2E-B085-71A3F9AC79A5}" type="slidenum">
              <a:rPr lang="en-US" smtClean="0"/>
              <a:t>‹#›</a:t>
            </a:fld>
            <a:endParaRPr lang="en-US"/>
          </a:p>
        </p:txBody>
      </p:sp>
    </p:spTree>
    <p:extLst>
      <p:ext uri="{BB962C8B-B14F-4D97-AF65-F5344CB8AC3E}">
        <p14:creationId xmlns:p14="http://schemas.microsoft.com/office/powerpoint/2010/main" val="2627806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3BFB7-E116-48FA-B413-6BA3FA01F6CA}" type="datetimeFigureOut">
              <a:rPr lang="en-US" smtClean="0"/>
              <a:t>6/11/2019</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DB89E-956C-4B2E-B085-71A3F9AC79A5}" type="slidenum">
              <a:rPr lang="en-US" smtClean="0"/>
              <a:t>‹#›</a:t>
            </a:fld>
            <a:endParaRPr lang="en-US"/>
          </a:p>
        </p:txBody>
      </p:sp>
    </p:spTree>
    <p:extLst>
      <p:ext uri="{BB962C8B-B14F-4D97-AF65-F5344CB8AC3E}">
        <p14:creationId xmlns:p14="http://schemas.microsoft.com/office/powerpoint/2010/main" val="3327347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jrc/en/digcompconsumers" TargetMode="External"/><Relationship Id="rId2" Type="http://schemas.openxmlformats.org/officeDocument/2006/relationships/hyperlink" Target="https://ec.europa.eu/jrc/en/digcomp"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ec.europa.eu/jrc/en/computational-thinking" TargetMode="External"/><Relationship Id="rId4" Type="http://schemas.openxmlformats.org/officeDocument/2006/relationships/hyperlink" Target="https://ec.europa.eu/jrc/en/entrecomp"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257800"/>
          </a:xfrm>
        </p:spPr>
        <p:txBody>
          <a:bodyPr>
            <a:normAutofit fontScale="62500" lnSpcReduction="20000"/>
          </a:bodyPr>
          <a:lstStyle/>
          <a:p>
            <a:endParaRPr lang="it-IT" b="1" dirty="0">
              <a:solidFill>
                <a:schemeClr val="tx1"/>
              </a:solidFill>
            </a:endParaRPr>
          </a:p>
          <a:p>
            <a:endParaRPr lang="it-IT" b="1" dirty="0">
              <a:solidFill>
                <a:schemeClr val="tx1"/>
              </a:solidFill>
            </a:endParaRPr>
          </a:p>
          <a:p>
            <a:endParaRPr lang="it-IT" b="1" dirty="0">
              <a:solidFill>
                <a:schemeClr val="tx1"/>
              </a:solidFill>
            </a:endParaRPr>
          </a:p>
          <a:p>
            <a:endParaRPr lang="it-IT" b="1" dirty="0">
              <a:solidFill>
                <a:schemeClr val="tx1"/>
              </a:solidFill>
            </a:endParaRPr>
          </a:p>
          <a:p>
            <a:endParaRPr lang="it-IT" b="1" dirty="0">
              <a:solidFill>
                <a:schemeClr val="tx1"/>
              </a:solidFill>
            </a:endParaRPr>
          </a:p>
          <a:p>
            <a:r>
              <a:rPr lang="it-IT" b="1" dirty="0">
                <a:solidFill>
                  <a:schemeClr val="tx1"/>
                </a:solidFill>
              </a:rPr>
              <a:t>Digital </a:t>
            </a:r>
            <a:r>
              <a:rPr lang="en-US" b="1" dirty="0">
                <a:solidFill>
                  <a:schemeClr val="tx1"/>
                </a:solidFill>
              </a:rPr>
              <a:t>Social Innovation</a:t>
            </a:r>
          </a:p>
          <a:p>
            <a:r>
              <a:rPr lang="en-GB" sz="2400" b="1" dirty="0">
                <a:solidFill>
                  <a:schemeClr val="tx1"/>
                </a:solidFill>
              </a:rPr>
              <a:t>Erasmus + K2 Strategic Partnerships - 2018-1-IT02-KA204-048479</a:t>
            </a:r>
            <a:endParaRPr lang="en-US" sz="2400" dirty="0">
              <a:solidFill>
                <a:schemeClr val="tx1"/>
              </a:solidFill>
            </a:endParaRPr>
          </a:p>
          <a:p>
            <a:endParaRPr lang="en-US" sz="4800" dirty="0">
              <a:solidFill>
                <a:schemeClr val="tx1"/>
              </a:solidFill>
            </a:endParaRPr>
          </a:p>
          <a:p>
            <a:r>
              <a:rPr lang="en-US" sz="4800" b="1" dirty="0">
                <a:solidFill>
                  <a:srgbClr val="00B0F0"/>
                </a:solidFill>
              </a:rPr>
              <a:t>Competence Framework</a:t>
            </a:r>
          </a:p>
          <a:p>
            <a:endParaRPr lang="it-IT" dirty="0">
              <a:solidFill>
                <a:schemeClr val="tx1"/>
              </a:solidFill>
            </a:endParaRPr>
          </a:p>
          <a:p>
            <a:r>
              <a:rPr lang="it-IT" i="1" dirty="0">
                <a:solidFill>
                  <a:schemeClr val="tx1"/>
                </a:solidFill>
              </a:rPr>
              <a:t>Gilberto Marzan</a:t>
            </a:r>
            <a:r>
              <a:rPr lang="it-IT" dirty="0">
                <a:solidFill>
                  <a:schemeClr val="tx1"/>
                </a:solidFill>
              </a:rPr>
              <a:t>o</a:t>
            </a:r>
          </a:p>
          <a:p>
            <a:r>
              <a:rPr lang="pl-PL" b="1" dirty="0">
                <a:solidFill>
                  <a:srgbClr val="00B050"/>
                </a:solidFill>
              </a:rPr>
              <a:t>Ecoistituto del Friuli Venezia Giulia</a:t>
            </a:r>
            <a:endParaRPr lang="en-US" dirty="0">
              <a:solidFill>
                <a:srgbClr val="00B050"/>
              </a:solidFill>
            </a:endParaRPr>
          </a:p>
          <a:p>
            <a:endParaRPr lang="it-IT" dirty="0">
              <a:solidFill>
                <a:schemeClr val="tx1"/>
              </a:solidFill>
            </a:endParaRPr>
          </a:p>
          <a:p>
            <a:endParaRPr lang="it-IT" dirty="0">
              <a:solidFill>
                <a:schemeClr val="tx1"/>
              </a:solidFill>
            </a:endParaRPr>
          </a:p>
          <a:p>
            <a:pPr algn="l"/>
            <a:endParaRPr lang="it-IT" sz="2800" dirty="0">
              <a:solidFill>
                <a:schemeClr val="tx1"/>
              </a:solidFill>
            </a:endParaRPr>
          </a:p>
          <a:p>
            <a:pPr algn="l"/>
            <a:r>
              <a:rPr lang="it-IT" sz="2800" dirty="0">
                <a:solidFill>
                  <a:schemeClr val="tx1"/>
                </a:solidFill>
              </a:rPr>
              <a:t>Rijeka, </a:t>
            </a:r>
            <a:r>
              <a:rPr lang="en-US" sz="2800" dirty="0">
                <a:solidFill>
                  <a:schemeClr val="tx1"/>
                </a:solidFill>
              </a:rPr>
              <a:t>May </a:t>
            </a:r>
            <a:r>
              <a:rPr lang="it-IT" sz="2800" dirty="0">
                <a:solidFill>
                  <a:schemeClr val="tx1"/>
                </a:solidFill>
              </a:rPr>
              <a:t>9-10</a:t>
            </a:r>
            <a:endParaRPr lang="en-US" sz="2800" dirty="0">
              <a:solidFill>
                <a:schemeClr val="tx1"/>
              </a:solidFill>
            </a:endParaRP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3657600" y="838200"/>
            <a:ext cx="1867853" cy="1981199"/>
          </a:xfrm>
          <a:prstGeom prst="rect">
            <a:avLst/>
          </a:prstGeom>
          <a:noFill/>
          <a:ln>
            <a:noFill/>
          </a:ln>
        </p:spPr>
      </p:pic>
    </p:spTree>
    <p:extLst>
      <p:ext uri="{BB962C8B-B14F-4D97-AF65-F5344CB8AC3E}">
        <p14:creationId xmlns:p14="http://schemas.microsoft.com/office/powerpoint/2010/main" val="463214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en-US" sz="2800" dirty="0">
                <a:solidFill>
                  <a:schemeClr val="tx1"/>
                </a:solidFill>
              </a:rPr>
              <a:t>2. Communication and collaboration	</a:t>
            </a:r>
          </a:p>
          <a:p>
            <a:pPr algn="l"/>
            <a:r>
              <a:rPr lang="en-US" sz="2800" dirty="0">
                <a:solidFill>
                  <a:schemeClr val="tx1"/>
                </a:solidFill>
              </a:rPr>
              <a:t>2.1 Interacting through digital technologies</a:t>
            </a:r>
          </a:p>
          <a:p>
            <a:pPr algn="l"/>
            <a:r>
              <a:rPr lang="en-US" sz="2800" dirty="0">
                <a:solidFill>
                  <a:schemeClr val="tx1"/>
                </a:solidFill>
              </a:rPr>
              <a:t>2.2 Sharing through digital technologies </a:t>
            </a:r>
          </a:p>
          <a:p>
            <a:pPr algn="l"/>
            <a:r>
              <a:rPr lang="en-US" sz="2800" dirty="0">
                <a:solidFill>
                  <a:schemeClr val="tx1"/>
                </a:solidFill>
              </a:rPr>
              <a:t>2.3 Engaging in citizenship through digital technologies</a:t>
            </a:r>
          </a:p>
          <a:p>
            <a:pPr algn="l"/>
            <a:r>
              <a:rPr lang="en-US" sz="2800" dirty="0">
                <a:solidFill>
                  <a:schemeClr val="tx1"/>
                </a:solidFill>
              </a:rPr>
              <a:t>2.4 Collaborating through digital technologies</a:t>
            </a:r>
          </a:p>
          <a:p>
            <a:pPr algn="l"/>
            <a:r>
              <a:rPr lang="en-US" sz="2800" dirty="0">
                <a:solidFill>
                  <a:schemeClr val="tx1"/>
                </a:solidFill>
              </a:rPr>
              <a:t>2.5 Netiquette</a:t>
            </a:r>
          </a:p>
          <a:p>
            <a:pPr algn="l"/>
            <a:r>
              <a:rPr lang="en-US" sz="2800" dirty="0">
                <a:solidFill>
                  <a:schemeClr val="tx1"/>
                </a:solidFill>
              </a:rPr>
              <a:t>2.6 Managing digital identity	</a:t>
            </a:r>
          </a:p>
          <a:p>
            <a:pPr algn="l"/>
            <a:r>
              <a:rPr lang="en-US" sz="2800" dirty="0">
                <a:solidFill>
                  <a:schemeClr val="tx1"/>
                </a:solidFill>
              </a:rPr>
              <a:t>	</a:t>
            </a:r>
          </a:p>
          <a:p>
            <a:pPr algn="l"/>
            <a:endParaRPr lang="en-US" sz="28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5254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en-US" sz="2800" dirty="0">
                <a:solidFill>
                  <a:schemeClr val="tx1"/>
                </a:solidFill>
              </a:rPr>
              <a:t>3. Digital content creation	</a:t>
            </a:r>
          </a:p>
          <a:p>
            <a:pPr algn="l"/>
            <a:r>
              <a:rPr lang="en-US" sz="2800" dirty="0">
                <a:solidFill>
                  <a:schemeClr val="tx1"/>
                </a:solidFill>
              </a:rPr>
              <a:t>3.1 Developing digital content</a:t>
            </a:r>
          </a:p>
          <a:p>
            <a:pPr algn="l"/>
            <a:r>
              <a:rPr lang="en-US" sz="2800" dirty="0">
                <a:solidFill>
                  <a:schemeClr val="tx1"/>
                </a:solidFill>
              </a:rPr>
              <a:t>3.2 Integrating and re-elaborating digital content</a:t>
            </a:r>
          </a:p>
          <a:p>
            <a:pPr algn="l"/>
            <a:r>
              <a:rPr lang="en-US" sz="2800" dirty="0">
                <a:solidFill>
                  <a:schemeClr val="tx1"/>
                </a:solidFill>
              </a:rPr>
              <a:t>3.3 Copyright and </a:t>
            </a:r>
            <a:r>
              <a:rPr lang="en-US" sz="2800" dirty="0" err="1">
                <a:solidFill>
                  <a:schemeClr val="tx1"/>
                </a:solidFill>
              </a:rPr>
              <a:t>licences</a:t>
            </a:r>
            <a:endParaRPr lang="en-US" sz="2800" dirty="0">
              <a:solidFill>
                <a:schemeClr val="tx1"/>
              </a:solidFill>
            </a:endParaRPr>
          </a:p>
          <a:p>
            <a:pPr algn="l"/>
            <a:r>
              <a:rPr lang="en-US" sz="2800" dirty="0">
                <a:solidFill>
                  <a:schemeClr val="tx1"/>
                </a:solidFill>
              </a:rPr>
              <a:t>3.4 Programming	</a:t>
            </a:r>
          </a:p>
          <a:p>
            <a:pPr algn="l"/>
            <a:r>
              <a:rPr lang="en-US" sz="2800" dirty="0">
                <a:solidFill>
                  <a:schemeClr val="tx1"/>
                </a:solidFill>
              </a:rPr>
              <a:t>	</a:t>
            </a:r>
          </a:p>
          <a:p>
            <a:pPr algn="l"/>
            <a:endParaRPr lang="en-US" sz="28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7907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en-US" sz="2800" dirty="0">
                <a:solidFill>
                  <a:schemeClr val="tx1"/>
                </a:solidFill>
              </a:rPr>
              <a:t>4. Safety	</a:t>
            </a:r>
          </a:p>
          <a:p>
            <a:pPr algn="l"/>
            <a:r>
              <a:rPr lang="en-US" sz="2800" dirty="0">
                <a:solidFill>
                  <a:schemeClr val="tx1"/>
                </a:solidFill>
              </a:rPr>
              <a:t>4.1 Protecting devices</a:t>
            </a:r>
          </a:p>
          <a:p>
            <a:pPr algn="l"/>
            <a:r>
              <a:rPr lang="en-US" sz="2800" dirty="0">
                <a:solidFill>
                  <a:schemeClr val="tx1"/>
                </a:solidFill>
              </a:rPr>
              <a:t>4.2 Protecting personal data and privacy</a:t>
            </a:r>
          </a:p>
          <a:p>
            <a:pPr algn="l"/>
            <a:r>
              <a:rPr lang="en-US" sz="2800" dirty="0">
                <a:solidFill>
                  <a:schemeClr val="tx1"/>
                </a:solidFill>
              </a:rPr>
              <a:t>4.3 Protecting health and well-being</a:t>
            </a:r>
          </a:p>
          <a:p>
            <a:pPr algn="l"/>
            <a:r>
              <a:rPr lang="en-US" sz="2800" dirty="0">
                <a:solidFill>
                  <a:schemeClr val="tx1"/>
                </a:solidFill>
              </a:rPr>
              <a:t>4.4 Protecting the environment	</a:t>
            </a:r>
          </a:p>
          <a:p>
            <a:pPr algn="l"/>
            <a:endParaRPr lang="en-US" sz="28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0501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en-US" sz="2800" dirty="0">
                <a:solidFill>
                  <a:schemeClr val="tx1"/>
                </a:solidFill>
              </a:rPr>
              <a:t>5. Problem Solving	</a:t>
            </a:r>
          </a:p>
          <a:p>
            <a:pPr algn="l"/>
            <a:r>
              <a:rPr lang="en-US" sz="2800" dirty="0">
                <a:solidFill>
                  <a:schemeClr val="tx1"/>
                </a:solidFill>
              </a:rPr>
              <a:t>5.1 Solving technical problems</a:t>
            </a:r>
          </a:p>
          <a:p>
            <a:pPr algn="l"/>
            <a:r>
              <a:rPr lang="en-US" sz="2800" dirty="0">
                <a:solidFill>
                  <a:schemeClr val="tx1"/>
                </a:solidFill>
              </a:rPr>
              <a:t>5.2 Identifying needs and technological responses</a:t>
            </a:r>
          </a:p>
          <a:p>
            <a:pPr algn="l"/>
            <a:r>
              <a:rPr lang="en-US" sz="2800" dirty="0">
                <a:solidFill>
                  <a:schemeClr val="tx1"/>
                </a:solidFill>
              </a:rPr>
              <a:t>5.3 Creatively using digital technologies</a:t>
            </a:r>
          </a:p>
          <a:p>
            <a:pPr algn="l"/>
            <a:r>
              <a:rPr lang="en-US" sz="2800" dirty="0">
                <a:solidFill>
                  <a:schemeClr val="tx1"/>
                </a:solidFill>
              </a:rPr>
              <a:t>5.4 Identifying digital competence gaps	</a:t>
            </a:r>
          </a:p>
          <a:p>
            <a:pPr algn="l"/>
            <a:endParaRPr lang="en-US" sz="28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6402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fontScale="92500"/>
          </a:bodyPr>
          <a:lstStyle/>
          <a:p>
            <a:pPr algn="l"/>
            <a:r>
              <a:rPr lang="sr-Cyrl-CS" sz="2800" dirty="0">
                <a:solidFill>
                  <a:schemeClr val="tx1"/>
                </a:solidFill>
              </a:rPr>
              <a:t>“</a:t>
            </a:r>
            <a:r>
              <a:rPr lang="sr-Cyrl-CS" sz="2800" b="1" dirty="0">
                <a:solidFill>
                  <a:srgbClr val="00B0F0"/>
                </a:solidFill>
              </a:rPr>
              <a:t>Computational Thinking</a:t>
            </a:r>
            <a:r>
              <a:rPr lang="sr-Cyrl-CS" sz="2800" dirty="0">
                <a:solidFill>
                  <a:schemeClr val="tx1"/>
                </a:solidFill>
              </a:rPr>
              <a:t>” </a:t>
            </a:r>
            <a:r>
              <a:rPr lang="en-US" sz="2800" dirty="0">
                <a:solidFill>
                  <a:schemeClr val="tx1"/>
                </a:solidFill>
              </a:rPr>
              <a:t>(CT) </a:t>
            </a:r>
            <a:r>
              <a:rPr lang="sr-Cyrl-CS" sz="2800" dirty="0">
                <a:solidFill>
                  <a:schemeClr val="tx1"/>
                </a:solidFill>
              </a:rPr>
              <a:t>is the title of a</a:t>
            </a:r>
            <a:r>
              <a:rPr lang="en-US" sz="2800" dirty="0">
                <a:solidFill>
                  <a:schemeClr val="tx1"/>
                </a:solidFill>
              </a:rPr>
              <a:t>n essay</a:t>
            </a:r>
            <a:r>
              <a:rPr lang="sr-Cyrl-CS" sz="2800" dirty="0">
                <a:solidFill>
                  <a:schemeClr val="tx1"/>
                </a:solidFill>
              </a:rPr>
              <a:t> published in the Communications of the ACM in March 2006 by Jeanette Wing</a:t>
            </a:r>
            <a:r>
              <a:rPr lang="en-US" sz="2800" dirty="0">
                <a:solidFill>
                  <a:schemeClr val="tx1"/>
                </a:solidFill>
              </a:rPr>
              <a:t> in which the author </a:t>
            </a:r>
            <a:r>
              <a:rPr lang="sr-Cyrl-CS" sz="2800" dirty="0">
                <a:solidFill>
                  <a:schemeClr val="tx1"/>
                </a:solidFill>
              </a:rPr>
              <a:t>suggest</a:t>
            </a:r>
            <a:r>
              <a:rPr lang="en-US" sz="2800" dirty="0">
                <a:solidFill>
                  <a:schemeClr val="tx1"/>
                </a:solidFill>
              </a:rPr>
              <a:t>s</a:t>
            </a:r>
            <a:r>
              <a:rPr lang="sr-Cyrl-CS" sz="2800" dirty="0">
                <a:solidFill>
                  <a:schemeClr val="tx1"/>
                </a:solidFill>
              </a:rPr>
              <a:t> that thinking computationally </a:t>
            </a:r>
            <a:r>
              <a:rPr lang="en-US" sz="2800" dirty="0">
                <a:solidFill>
                  <a:schemeClr val="tx1"/>
                </a:solidFill>
              </a:rPr>
              <a:t>is</a:t>
            </a:r>
            <a:r>
              <a:rPr lang="sr-Cyrl-CS" sz="2800" dirty="0">
                <a:solidFill>
                  <a:schemeClr val="tx1"/>
                </a:solidFill>
              </a:rPr>
              <a:t> a fundamental skill for everyone, not just computer scientists</a:t>
            </a:r>
            <a:r>
              <a:rPr lang="en-US" sz="2800" dirty="0">
                <a:solidFill>
                  <a:schemeClr val="tx1"/>
                </a:solidFill>
              </a:rPr>
              <a:t>. CT is an analytical thinking that encompasses many </a:t>
            </a:r>
            <a:r>
              <a:rPr lang="sr-Cyrl-CS" sz="2800" dirty="0">
                <a:solidFill>
                  <a:schemeClr val="tx1"/>
                </a:solidFill>
              </a:rPr>
              <a:t>skills such as designing algorithms, decomposing problems, and modeling phenomena.</a:t>
            </a:r>
            <a:r>
              <a:rPr lang="en-US" sz="2800" dirty="0">
                <a:solidFill>
                  <a:schemeClr val="tx1"/>
                </a:solidFill>
              </a:rPr>
              <a:t> It </a:t>
            </a:r>
            <a:r>
              <a:rPr lang="sr-Cyrl-CS" sz="2800" dirty="0">
                <a:solidFill>
                  <a:schemeClr val="tx1"/>
                </a:solidFill>
              </a:rPr>
              <a:t>can take place without a computer</a:t>
            </a:r>
            <a:r>
              <a:rPr lang="en-US" sz="2800" dirty="0">
                <a:solidFill>
                  <a:schemeClr val="tx1"/>
                </a:solidFill>
              </a:rPr>
              <a:t> since it is </a:t>
            </a:r>
            <a:r>
              <a:rPr lang="sr-Cyrl-CS" sz="2800" dirty="0">
                <a:solidFill>
                  <a:schemeClr val="tx1"/>
                </a:solidFill>
              </a:rPr>
              <a:t>“a way of solving problems, designing systems, and understanding human behavior that draws on concepts fundamental to computer science.”</a:t>
            </a:r>
            <a:r>
              <a:rPr lang="en-US" sz="2800" dirty="0">
                <a:solidFill>
                  <a:schemeClr val="tx1"/>
                </a:solidFill>
              </a:rPr>
              <a:t> (Wing, 2006, 35)</a:t>
            </a:r>
          </a:p>
          <a:p>
            <a:pPr algn="l"/>
            <a:r>
              <a:rPr lang="sr-Cyrl-CS" sz="2600" dirty="0">
                <a:solidFill>
                  <a:srgbClr val="C00000"/>
                </a:solidFill>
              </a:rPr>
              <a:t>Jeannette M. Wing, 2006, “Computational Thinking,” </a:t>
            </a:r>
            <a:r>
              <a:rPr lang="sr-Cyrl-CS" sz="2600" i="1" dirty="0">
                <a:solidFill>
                  <a:srgbClr val="C00000"/>
                </a:solidFill>
              </a:rPr>
              <a:t>Communications of the ACM</a:t>
            </a:r>
            <a:r>
              <a:rPr lang="sr-Cyrl-CS" sz="2600" dirty="0">
                <a:solidFill>
                  <a:srgbClr val="C00000"/>
                </a:solidFill>
              </a:rPr>
              <a:t> 49(3):33-35.</a:t>
            </a:r>
            <a:endParaRPr lang="en-US" sz="2600" dirty="0">
              <a:solidFill>
                <a:srgbClr val="C00000"/>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4640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sr-Cyrl-CS" sz="2800" dirty="0">
                <a:solidFill>
                  <a:schemeClr val="tx1"/>
                </a:solidFill>
              </a:rPr>
              <a:t>Becoming a competent </a:t>
            </a:r>
            <a:r>
              <a:rPr lang="en-US" sz="2800" dirty="0">
                <a:solidFill>
                  <a:schemeClr val="tx1"/>
                </a:solidFill>
              </a:rPr>
              <a:t>social educator</a:t>
            </a:r>
            <a:r>
              <a:rPr lang="sr-Cyrl-CS" sz="2800" dirty="0">
                <a:solidFill>
                  <a:schemeClr val="tx1"/>
                </a:solidFill>
              </a:rPr>
              <a:t> requires the mastery of many different levels of knowledge and skills</a:t>
            </a:r>
            <a:r>
              <a:rPr lang="en-US" sz="2800" dirty="0">
                <a:solidFill>
                  <a:schemeClr val="tx1"/>
                </a:solidFill>
              </a:rPr>
              <a:t>. Social educators need </a:t>
            </a:r>
            <a:r>
              <a:rPr lang="sr-Cyrl-CS" sz="2800" dirty="0">
                <a:solidFill>
                  <a:schemeClr val="tx1"/>
                </a:solidFill>
              </a:rPr>
              <a:t>to engage in critical reflection</a:t>
            </a:r>
            <a:r>
              <a:rPr lang="en-US" sz="2800" dirty="0">
                <a:solidFill>
                  <a:schemeClr val="tx1"/>
                </a:solidFill>
              </a:rPr>
              <a:t>,  going</a:t>
            </a:r>
            <a:r>
              <a:rPr lang="sr-Cyrl-CS" sz="2800" dirty="0">
                <a:solidFill>
                  <a:schemeClr val="tx1"/>
                </a:solidFill>
              </a:rPr>
              <a:t> beyond their own beliefs, assumptions, and culture to fully understand the life circumstances of other individuals.</a:t>
            </a:r>
            <a:endParaRPr lang="en-US" sz="28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810000"/>
            <a:ext cx="3134619" cy="3011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6541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en-US" sz="2800" b="1" dirty="0">
                <a:solidFill>
                  <a:srgbClr val="00B0F0"/>
                </a:solidFill>
              </a:rPr>
              <a:t>Transformative Learning</a:t>
            </a:r>
          </a:p>
          <a:p>
            <a:pPr algn="l"/>
            <a:r>
              <a:rPr lang="en-US" sz="2800" dirty="0">
                <a:solidFill>
                  <a:schemeClr val="tx1"/>
                </a:solidFill>
              </a:rPr>
              <a:t>The </a:t>
            </a:r>
            <a:r>
              <a:rPr lang="sr-Cyrl-CS" sz="2800" dirty="0">
                <a:solidFill>
                  <a:schemeClr val="tx1"/>
                </a:solidFill>
              </a:rPr>
              <a:t>Mezirow</a:t>
            </a:r>
            <a:r>
              <a:rPr lang="en-US" sz="2800" dirty="0">
                <a:solidFill>
                  <a:schemeClr val="tx1"/>
                </a:solidFill>
              </a:rPr>
              <a:t>’s transformative learning theory can support the professionalization of social educators and their competence acquisition in DSI.</a:t>
            </a:r>
          </a:p>
          <a:p>
            <a:pPr algn="l"/>
            <a:r>
              <a:rPr lang="en-US" sz="2800" dirty="0">
                <a:solidFill>
                  <a:schemeClr val="tx1"/>
                </a:solidFill>
              </a:rPr>
              <a:t> </a:t>
            </a:r>
          </a:p>
          <a:p>
            <a:pPr algn="l"/>
            <a:r>
              <a:rPr lang="sr-Cyrl-CS" sz="2800" dirty="0">
                <a:solidFill>
                  <a:schemeClr val="tx1"/>
                </a:solidFill>
              </a:rPr>
              <a:t>Mezirow introduced the concept of transformative learning in a study based on 83 women returning to college in 12 different reentry programs (Mezirow, 1975). </a:t>
            </a:r>
            <a:endParaRPr lang="en-US" sz="28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8883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sr-Cyrl-CS" sz="2800" dirty="0">
                <a:solidFill>
                  <a:schemeClr val="tx1"/>
                </a:solidFill>
              </a:rPr>
              <a:t>Mezirow initially described a process of personal perspective transformation that included 10 phases. Since that time, the concept of transformative learning has been a topic within the area of adult learning and education. </a:t>
            </a:r>
            <a:endParaRPr lang="en-US" sz="2800" dirty="0">
              <a:solidFill>
                <a:schemeClr val="tx1"/>
              </a:solidFill>
            </a:endParaRPr>
          </a:p>
          <a:p>
            <a:pPr algn="l"/>
            <a:r>
              <a:rPr lang="sr-Cyrl-CS" sz="2800" dirty="0">
                <a:solidFill>
                  <a:schemeClr val="tx1"/>
                </a:solidFill>
              </a:rPr>
              <a:t>Transformative learning theory is largely based on constructivist assumptions</a:t>
            </a:r>
            <a:r>
              <a:rPr lang="en-US" sz="2800" dirty="0">
                <a:solidFill>
                  <a:schemeClr val="tx1"/>
                </a:solidFill>
              </a:rPr>
              <a:t>.</a:t>
            </a:r>
          </a:p>
          <a:p>
            <a:pPr algn="l"/>
            <a:r>
              <a:rPr lang="sr-Cyrl-CS" sz="2800" dirty="0">
                <a:solidFill>
                  <a:schemeClr val="tx1"/>
                </a:solidFill>
              </a:rPr>
              <a:t>Constructivism asserts that learning is contextual</a:t>
            </a:r>
            <a:r>
              <a:rPr lang="en-US" sz="2800" dirty="0">
                <a:solidFill>
                  <a:schemeClr val="tx1"/>
                </a:solidFill>
              </a:rPr>
              <a:t>.</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4129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fontScale="77500" lnSpcReduction="20000"/>
          </a:bodyPr>
          <a:lstStyle/>
          <a:p>
            <a:pPr algn="l"/>
            <a:r>
              <a:rPr lang="en-US" sz="2800" dirty="0">
                <a:solidFill>
                  <a:schemeClr val="tx1"/>
                </a:solidFill>
              </a:rPr>
              <a:t>The </a:t>
            </a:r>
            <a:r>
              <a:rPr lang="en-US" sz="2800" dirty="0" err="1">
                <a:solidFill>
                  <a:schemeClr val="tx1"/>
                </a:solidFill>
              </a:rPr>
              <a:t>Mezirow’s</a:t>
            </a:r>
            <a:r>
              <a:rPr lang="en-US" sz="2800" dirty="0">
                <a:solidFill>
                  <a:schemeClr val="tx1"/>
                </a:solidFill>
              </a:rPr>
              <a:t> ten phases:</a:t>
            </a:r>
          </a:p>
          <a:p>
            <a:pPr marL="514350" indent="-514350" algn="l">
              <a:buFont typeface="+mj-lt"/>
              <a:buAutoNum type="arabicPeriod"/>
            </a:pPr>
            <a:r>
              <a:rPr lang="en-US" sz="2800" dirty="0">
                <a:solidFill>
                  <a:schemeClr val="tx1"/>
                </a:solidFill>
              </a:rPr>
              <a:t>A disorienting dilemma</a:t>
            </a:r>
          </a:p>
          <a:p>
            <a:pPr marL="514350" indent="-514350" algn="l">
              <a:buFont typeface="+mj-lt"/>
              <a:buAutoNum type="arabicPeriod"/>
            </a:pPr>
            <a:r>
              <a:rPr lang="en-US" sz="2800" dirty="0">
                <a:solidFill>
                  <a:schemeClr val="tx1"/>
                </a:solidFill>
              </a:rPr>
              <a:t>A self examination with feelings of guilt or shame</a:t>
            </a:r>
          </a:p>
          <a:p>
            <a:pPr marL="514350" indent="-514350" algn="l">
              <a:buFont typeface="+mj-lt"/>
              <a:buAutoNum type="arabicPeriod"/>
            </a:pPr>
            <a:r>
              <a:rPr lang="en-US" sz="2800" dirty="0">
                <a:solidFill>
                  <a:schemeClr val="tx1"/>
                </a:solidFill>
              </a:rPr>
              <a:t>A critical assessment of epistemic, sociocultural, or psychic assumptions</a:t>
            </a:r>
          </a:p>
          <a:p>
            <a:pPr marL="514350" indent="-514350" algn="l">
              <a:buFont typeface="+mj-lt"/>
              <a:buAutoNum type="arabicPeriod"/>
            </a:pPr>
            <a:r>
              <a:rPr lang="en-US" sz="2800" dirty="0">
                <a:solidFill>
                  <a:schemeClr val="tx1"/>
                </a:solidFill>
              </a:rPr>
              <a:t>Recognition that one’s discontent and the process of transformation are shared and that others have negotiated a similar change</a:t>
            </a:r>
          </a:p>
          <a:p>
            <a:pPr marL="514350" indent="-514350" algn="l">
              <a:buFont typeface="+mj-lt"/>
              <a:buAutoNum type="arabicPeriod"/>
            </a:pPr>
            <a:r>
              <a:rPr lang="en-US" sz="2800" dirty="0">
                <a:solidFill>
                  <a:schemeClr val="tx1"/>
                </a:solidFill>
              </a:rPr>
              <a:t>Exploration of options for new roles, relationships, and actions  </a:t>
            </a:r>
          </a:p>
          <a:p>
            <a:pPr marL="514350" indent="-514350" algn="l">
              <a:buFont typeface="+mj-lt"/>
              <a:buAutoNum type="arabicPeriod"/>
            </a:pPr>
            <a:r>
              <a:rPr lang="en-US" sz="2800" dirty="0">
                <a:solidFill>
                  <a:schemeClr val="tx1"/>
                </a:solidFill>
              </a:rPr>
              <a:t>Planning a course of action</a:t>
            </a:r>
          </a:p>
          <a:p>
            <a:pPr marL="514350" indent="-514350" algn="l">
              <a:buFont typeface="+mj-lt"/>
              <a:buAutoNum type="arabicPeriod"/>
            </a:pPr>
            <a:r>
              <a:rPr lang="en-US" sz="2800" dirty="0">
                <a:solidFill>
                  <a:schemeClr val="tx1"/>
                </a:solidFill>
              </a:rPr>
              <a:t>Acquisition of knowledge and skills for implementing one’s plan</a:t>
            </a:r>
          </a:p>
          <a:p>
            <a:pPr marL="514350" indent="-514350" algn="l">
              <a:buFont typeface="+mj-lt"/>
              <a:buAutoNum type="arabicPeriod"/>
            </a:pPr>
            <a:r>
              <a:rPr lang="en-US" sz="2800" dirty="0">
                <a:solidFill>
                  <a:schemeClr val="tx1"/>
                </a:solidFill>
              </a:rPr>
              <a:t>Provision trying of new roles</a:t>
            </a:r>
          </a:p>
          <a:p>
            <a:pPr marL="514350" indent="-514350" algn="l">
              <a:buFont typeface="+mj-lt"/>
              <a:buAutoNum type="arabicPeriod"/>
            </a:pPr>
            <a:r>
              <a:rPr lang="en-US" sz="2800" dirty="0">
                <a:solidFill>
                  <a:schemeClr val="tx1"/>
                </a:solidFill>
              </a:rPr>
              <a:t>Building of competence and self-confidence in new roles and relationships</a:t>
            </a:r>
          </a:p>
          <a:p>
            <a:pPr marL="514350" indent="-514350" algn="l">
              <a:buFont typeface="+mj-lt"/>
              <a:buAutoNum type="arabicPeriod"/>
            </a:pPr>
            <a:r>
              <a:rPr lang="en-US" sz="2800" dirty="0">
                <a:solidFill>
                  <a:schemeClr val="tx1"/>
                </a:solidFill>
              </a:rPr>
              <a:t>A reintegration into one’s life on the basis of conditions dictated by one’s perspective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0280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304800" y="1219200"/>
            <a:ext cx="8458200" cy="5410200"/>
          </a:xfrm>
        </p:spPr>
        <p:txBody>
          <a:bodyPr>
            <a:normAutofit/>
          </a:bodyPr>
          <a:lstStyle/>
          <a:p>
            <a:pPr algn="l"/>
            <a:r>
              <a:rPr lang="en-US" sz="2800" dirty="0">
                <a:solidFill>
                  <a:schemeClr val="tx1"/>
                </a:solidFill>
              </a:rPr>
              <a:t>The </a:t>
            </a:r>
            <a:r>
              <a:rPr lang="en-US" sz="2800" dirty="0" err="1">
                <a:solidFill>
                  <a:schemeClr val="tx1"/>
                </a:solidFill>
              </a:rPr>
              <a:t>Mezirow’s</a:t>
            </a:r>
            <a:r>
              <a:rPr lang="en-US" sz="2800" dirty="0">
                <a:solidFill>
                  <a:schemeClr val="tx1"/>
                </a:solidFill>
              </a:rPr>
              <a:t> disorienting dilemma</a:t>
            </a:r>
          </a:p>
          <a:p>
            <a:pPr algn="l"/>
            <a:r>
              <a:rPr lang="en-US" sz="2800" dirty="0">
                <a:solidFill>
                  <a:schemeClr val="tx1"/>
                </a:solidFill>
              </a:rPr>
              <a:t>A </a:t>
            </a:r>
            <a:r>
              <a:rPr lang="en-US" sz="2800" b="1" dirty="0">
                <a:solidFill>
                  <a:schemeClr val="tx1"/>
                </a:solidFill>
              </a:rPr>
              <a:t>disorienting dilemma</a:t>
            </a:r>
            <a:r>
              <a:rPr lang="en-US" sz="2800" dirty="0">
                <a:solidFill>
                  <a:schemeClr val="tx1"/>
                </a:solidFill>
              </a:rPr>
              <a:t> is the catalyst for perspective transformation. </a:t>
            </a:r>
            <a:r>
              <a:rPr lang="en-US" sz="2800" b="1" dirty="0">
                <a:solidFill>
                  <a:schemeClr val="tx1"/>
                </a:solidFill>
              </a:rPr>
              <a:t>Dilemma</a:t>
            </a:r>
            <a:r>
              <a:rPr lang="en-US" sz="2800" dirty="0">
                <a:solidFill>
                  <a:schemeClr val="tx1"/>
                </a:solidFill>
              </a:rPr>
              <a:t>s usually occur when people have experiences that do not fit their expectations or make sense to them and they cannot resolve the situations without some change in their views of the world</a:t>
            </a:r>
            <a:r>
              <a:rPr lang="en-US" sz="2400" dirty="0"/>
              <a:t>. </a:t>
            </a:r>
          </a:p>
          <a:p>
            <a:pPr algn="l"/>
            <a:r>
              <a:rPr lang="en-US" sz="2800" dirty="0">
                <a:solidFill>
                  <a:schemeClr val="tx1"/>
                </a:solidFill>
              </a:rPr>
              <a:t>A </a:t>
            </a:r>
            <a:r>
              <a:rPr lang="en-US" sz="2800" b="1" dirty="0">
                <a:solidFill>
                  <a:schemeClr val="tx1"/>
                </a:solidFill>
              </a:rPr>
              <a:t>disorienting dilemma </a:t>
            </a:r>
            <a:r>
              <a:rPr lang="en-US" sz="2800" dirty="0">
                <a:solidFill>
                  <a:schemeClr val="tx1"/>
                </a:solidFill>
              </a:rPr>
              <a:t>occurs when an individual is provided with or experiences disconfirming evidence that offers an alternative perspective and causes this individual to question deeply held beliefs.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431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257800"/>
          </a:xfrm>
        </p:spPr>
        <p:txBody>
          <a:bodyPr>
            <a:normAutofit/>
          </a:bodyPr>
          <a:lstStyle/>
          <a:p>
            <a:pPr algn="l"/>
            <a:r>
              <a:rPr lang="it-IT" sz="2800" dirty="0" err="1">
                <a:solidFill>
                  <a:srgbClr val="0070C0"/>
                </a:solidFill>
              </a:rPr>
              <a:t>Current</a:t>
            </a:r>
            <a:r>
              <a:rPr lang="it-IT" sz="2800" dirty="0">
                <a:solidFill>
                  <a:srgbClr val="0070C0"/>
                </a:solidFill>
              </a:rPr>
              <a:t> </a:t>
            </a:r>
            <a:r>
              <a:rPr lang="it-IT" sz="2800" dirty="0" err="1">
                <a:solidFill>
                  <a:srgbClr val="0070C0"/>
                </a:solidFill>
              </a:rPr>
              <a:t>Phase</a:t>
            </a:r>
            <a:r>
              <a:rPr lang="it-IT" sz="2800" dirty="0">
                <a:solidFill>
                  <a:srgbClr val="0070C0"/>
                </a:solidFill>
              </a:rPr>
              <a:t> of DSI: </a:t>
            </a:r>
            <a:r>
              <a:rPr lang="it-IT" sz="2800" b="1" dirty="0" err="1">
                <a:solidFill>
                  <a:srgbClr val="0070C0"/>
                </a:solidFill>
              </a:rPr>
              <a:t>Implementation</a:t>
            </a:r>
            <a:endParaRPr lang="it-IT" sz="2800" b="1" dirty="0">
              <a:solidFill>
                <a:srgbClr val="0070C0"/>
              </a:solidFill>
            </a:endParaRPr>
          </a:p>
          <a:p>
            <a:pPr algn="l"/>
            <a:endParaRPr lang="it-IT" sz="2800" b="1" dirty="0">
              <a:solidFill>
                <a:schemeClr val="tx1"/>
              </a:solidFill>
            </a:endParaRPr>
          </a:p>
          <a:p>
            <a:pPr algn="l"/>
            <a:r>
              <a:rPr lang="en-US" sz="2800" dirty="0">
                <a:solidFill>
                  <a:schemeClr val="tx1"/>
                </a:solidFill>
              </a:rPr>
              <a:t>Partners ought to:</a:t>
            </a:r>
          </a:p>
          <a:p>
            <a:pPr marL="457200" indent="-457200" algn="l">
              <a:buFontTx/>
              <a:buChar char="-"/>
            </a:pPr>
            <a:r>
              <a:rPr lang="en-US" sz="2800" dirty="0">
                <a:solidFill>
                  <a:schemeClr val="tx1"/>
                </a:solidFill>
              </a:rPr>
              <a:t>Discuss their ideas about the portfolio</a:t>
            </a:r>
          </a:p>
          <a:p>
            <a:pPr marL="457200" indent="-457200" algn="l">
              <a:buFontTx/>
              <a:buChar char="-"/>
            </a:pPr>
            <a:r>
              <a:rPr lang="en-US" sz="2800" dirty="0">
                <a:solidFill>
                  <a:schemeClr val="tx1"/>
                </a:solidFill>
              </a:rPr>
              <a:t>Prepare a common list of topics and practices that they consider essential for acquiring competence in digital social innovation</a:t>
            </a:r>
          </a:p>
          <a:p>
            <a:pPr marL="457200" indent="-457200" algn="l">
              <a:buFontTx/>
              <a:buChar char="-"/>
            </a:pPr>
            <a:r>
              <a:rPr lang="en-US" sz="2800" dirty="0">
                <a:solidFill>
                  <a:schemeClr val="tx1"/>
                </a:solidFill>
              </a:rPr>
              <a:t>Prepare a preliminary version of the portfolio</a:t>
            </a:r>
          </a:p>
          <a:p>
            <a:pPr algn="l"/>
            <a:r>
              <a:rPr lang="en-US" sz="2400" b="1" dirty="0">
                <a:solidFill>
                  <a:srgbClr val="0070C0"/>
                </a:solidFill>
              </a:rPr>
              <a:t>During this phase, the transnational meeting organized by FZS takes place (May 2019)</a:t>
            </a:r>
            <a:endParaRPr lang="it-IT" sz="2400" b="1" dirty="0">
              <a:solidFill>
                <a:srgbClr val="0070C0"/>
              </a:solidFill>
            </a:endParaRPr>
          </a:p>
          <a:p>
            <a:pPr algn="l"/>
            <a:endParaRPr lang="en-US" sz="2800" dirty="0">
              <a:solidFill>
                <a:schemeClr val="tx1"/>
              </a:solidFill>
            </a:endParaRPr>
          </a:p>
          <a:p>
            <a:pPr algn="l"/>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9901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en-US" sz="2800" dirty="0">
                <a:solidFill>
                  <a:schemeClr val="tx1"/>
                </a:solidFill>
              </a:rPr>
              <a:t>W</a:t>
            </a:r>
            <a:r>
              <a:rPr lang="sr-Cyrl-CS" sz="2800" dirty="0">
                <a:solidFill>
                  <a:schemeClr val="tx1"/>
                </a:solidFill>
              </a:rPr>
              <a:t>e do not learn isolated facts and theories in an abstract</a:t>
            </a:r>
            <a:r>
              <a:rPr lang="en-US" sz="2800" dirty="0">
                <a:solidFill>
                  <a:schemeClr val="tx1"/>
                </a:solidFill>
              </a:rPr>
              <a:t>, but </a:t>
            </a:r>
            <a:r>
              <a:rPr lang="sr-Cyrl-CS" sz="2800" dirty="0">
                <a:solidFill>
                  <a:schemeClr val="tx1"/>
                </a:solidFill>
              </a:rPr>
              <a:t>we learn in relationship to what else we know, what we believe, our prejudices, and our fears. </a:t>
            </a:r>
            <a:endParaRPr lang="en-US" sz="2800" dirty="0">
              <a:solidFill>
                <a:schemeClr val="tx1"/>
              </a:solidFill>
            </a:endParaRPr>
          </a:p>
          <a:p>
            <a:pPr algn="l"/>
            <a:r>
              <a:rPr lang="en-US" sz="2800" dirty="0">
                <a:solidFill>
                  <a:schemeClr val="tx1"/>
                </a:solidFill>
              </a:rPr>
              <a:t>L</a:t>
            </a:r>
            <a:r>
              <a:rPr lang="sr-Cyrl-CS" sz="2800" dirty="0">
                <a:solidFill>
                  <a:schemeClr val="tx1"/>
                </a:solidFill>
              </a:rPr>
              <a:t>earning is</a:t>
            </a:r>
            <a:r>
              <a:rPr lang="en-US" sz="2800" dirty="0">
                <a:solidFill>
                  <a:schemeClr val="tx1"/>
                </a:solidFill>
              </a:rPr>
              <a:t> an</a:t>
            </a:r>
            <a:r>
              <a:rPr lang="sr-Cyrl-CS" sz="2800" dirty="0">
                <a:solidFill>
                  <a:schemeClr val="tx1"/>
                </a:solidFill>
              </a:rPr>
              <a:t> active and social</a:t>
            </a:r>
            <a:r>
              <a:rPr lang="en-US" sz="2800" dirty="0">
                <a:solidFill>
                  <a:schemeClr val="tx1"/>
                </a:solidFill>
              </a:rPr>
              <a:t> process</a:t>
            </a:r>
            <a:r>
              <a:rPr lang="sr-Cyrl-CS" sz="2800" dirty="0">
                <a:solidFill>
                  <a:schemeClr val="tx1"/>
                </a:solidFill>
              </a:rPr>
              <a:t>. We cannot </a:t>
            </a:r>
            <a:r>
              <a:rPr lang="en-US" sz="2800" dirty="0">
                <a:solidFill>
                  <a:schemeClr val="tx1"/>
                </a:solidFill>
              </a:rPr>
              <a:t>separate</a:t>
            </a:r>
            <a:r>
              <a:rPr lang="sr-Cyrl-CS" sz="2800" dirty="0">
                <a:solidFill>
                  <a:schemeClr val="tx1"/>
                </a:solidFill>
              </a:rPr>
              <a:t> our learning from our lives. </a:t>
            </a:r>
            <a:endParaRPr lang="en-US" sz="2800" dirty="0">
              <a:solidFill>
                <a:schemeClr val="tx1"/>
              </a:solidFill>
            </a:endParaRPr>
          </a:p>
          <a:p>
            <a:pPr algn="l"/>
            <a:r>
              <a:rPr lang="sr-Cyrl-CS" sz="2800" dirty="0">
                <a:solidFill>
                  <a:schemeClr val="tx1"/>
                </a:solidFill>
              </a:rPr>
              <a:t>We develop or construct personal meaning from our experiences and validate it through interaction and communication with others (Cranton, 2006)</a:t>
            </a:r>
            <a:r>
              <a:rPr lang="sr-Cyrl-CS" sz="2800" dirty="0"/>
              <a:t>. </a:t>
            </a:r>
            <a:endParaRPr lang="it-IT" sz="2800" dirty="0"/>
          </a:p>
          <a:p>
            <a:pPr algn="l"/>
            <a:r>
              <a:rPr lang="en-US" sz="2000" dirty="0" err="1">
                <a:solidFill>
                  <a:srgbClr val="C00000"/>
                </a:solidFill>
              </a:rPr>
              <a:t>Cranton</a:t>
            </a:r>
            <a:r>
              <a:rPr lang="en-US" sz="2000" dirty="0">
                <a:solidFill>
                  <a:srgbClr val="C00000"/>
                </a:solidFill>
              </a:rPr>
              <a:t>, P. (2006). Fostering authentic relationships in the transformative classroom. </a:t>
            </a:r>
            <a:r>
              <a:rPr lang="en-US" sz="2000" i="1" dirty="0">
                <a:solidFill>
                  <a:srgbClr val="C00000"/>
                </a:solidFill>
              </a:rPr>
              <a:t>New Directions for Adult and Continuing Education</a:t>
            </a:r>
            <a:r>
              <a:rPr lang="en-US" sz="2000" dirty="0">
                <a:solidFill>
                  <a:srgbClr val="C00000"/>
                </a:solidFill>
              </a:rPr>
              <a:t>, </a:t>
            </a:r>
            <a:r>
              <a:rPr lang="en-US" sz="2000" i="1" dirty="0">
                <a:solidFill>
                  <a:srgbClr val="C00000"/>
                </a:solidFill>
              </a:rPr>
              <a:t>2006</a:t>
            </a:r>
            <a:r>
              <a:rPr lang="en-US" sz="2000" dirty="0">
                <a:solidFill>
                  <a:srgbClr val="C00000"/>
                </a:solidFill>
              </a:rPr>
              <a:t>(109), 5-13.</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5976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en-US" sz="2400" dirty="0">
                <a:solidFill>
                  <a:schemeClr val="tx1"/>
                </a:solidFill>
              </a:rPr>
              <a:t>I</a:t>
            </a:r>
            <a:r>
              <a:rPr lang="sr-Cyrl-CS" sz="2400" dirty="0">
                <a:solidFill>
                  <a:schemeClr val="tx1"/>
                </a:solidFill>
              </a:rPr>
              <a:t>n the transformative learning </a:t>
            </a:r>
            <a:r>
              <a:rPr lang="en-US" sz="2400" dirty="0">
                <a:solidFill>
                  <a:schemeClr val="tx1"/>
                </a:solidFill>
              </a:rPr>
              <a:t>perspective, l</a:t>
            </a:r>
            <a:r>
              <a:rPr lang="sr-Cyrl-CS" sz="2400" dirty="0">
                <a:solidFill>
                  <a:schemeClr val="tx1"/>
                </a:solidFill>
              </a:rPr>
              <a:t>earning is voluntary in that the </a:t>
            </a:r>
            <a:r>
              <a:rPr lang="en-US" sz="2400" dirty="0">
                <a:solidFill>
                  <a:schemeClr val="tx1"/>
                </a:solidFill>
              </a:rPr>
              <a:t>learner</a:t>
            </a:r>
            <a:r>
              <a:rPr lang="sr-Cyrl-CS" sz="2400" dirty="0">
                <a:solidFill>
                  <a:schemeClr val="tx1"/>
                </a:solidFill>
              </a:rPr>
              <a:t> must be willing to engage in critical self-reflection. </a:t>
            </a:r>
            <a:r>
              <a:rPr lang="en-US" sz="2400" dirty="0">
                <a:solidFill>
                  <a:schemeClr val="tx1"/>
                </a:solidFill>
              </a:rPr>
              <a:t>Accordingly, learners should be </a:t>
            </a:r>
            <a:r>
              <a:rPr lang="sr-Cyrl-CS" sz="2400" dirty="0">
                <a:solidFill>
                  <a:schemeClr val="tx1"/>
                </a:solidFill>
              </a:rPr>
              <a:t>self-directed to </a:t>
            </a:r>
            <a:r>
              <a:rPr lang="en-US" sz="2400" dirty="0">
                <a:solidFill>
                  <a:schemeClr val="tx1"/>
                </a:solidFill>
              </a:rPr>
              <a:t>be aware of</a:t>
            </a:r>
            <a:r>
              <a:rPr lang="sr-Cyrl-CS" sz="2400" dirty="0">
                <a:solidFill>
                  <a:schemeClr val="tx1"/>
                </a:solidFill>
              </a:rPr>
              <a:t> their beliefs</a:t>
            </a:r>
            <a:r>
              <a:rPr lang="en-US" sz="2400" dirty="0">
                <a:solidFill>
                  <a:schemeClr val="tx1"/>
                </a:solidFill>
              </a:rPr>
              <a:t> and</a:t>
            </a:r>
            <a:r>
              <a:rPr lang="sr-Cyrl-CS" sz="2400" dirty="0">
                <a:solidFill>
                  <a:schemeClr val="tx1"/>
                </a:solidFill>
              </a:rPr>
              <a:t> assumptions, as well as to actively participate in discussion related to </a:t>
            </a:r>
            <a:r>
              <a:rPr lang="en-US" sz="2400" dirty="0">
                <a:solidFill>
                  <a:schemeClr val="tx1"/>
                </a:solidFill>
              </a:rPr>
              <a:t>their </a:t>
            </a:r>
            <a:r>
              <a:rPr lang="sr-Cyrl-CS" sz="2400" dirty="0">
                <a:solidFill>
                  <a:schemeClr val="tx1"/>
                </a:solidFill>
              </a:rPr>
              <a:t>self-</a:t>
            </a:r>
            <a:r>
              <a:rPr lang="en-US" sz="2400" dirty="0">
                <a:solidFill>
                  <a:schemeClr val="tx1"/>
                </a:solidFill>
              </a:rPr>
              <a:t>analysis</a:t>
            </a:r>
            <a:r>
              <a:rPr lang="sr-Cyrl-CS" sz="2400" dirty="0">
                <a:solidFill>
                  <a:schemeClr val="tx1"/>
                </a:solidFill>
              </a:rPr>
              <a:t>. </a:t>
            </a:r>
            <a:endParaRPr lang="en-US" sz="24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9630" y="3124200"/>
            <a:ext cx="4679623"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5170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sr-Cyrl-CS" sz="2800" dirty="0">
                <a:solidFill>
                  <a:schemeClr val="tx1"/>
                </a:solidFill>
              </a:rPr>
              <a:t>According to Mezirow</a:t>
            </a:r>
            <a:r>
              <a:rPr lang="en-US" sz="2800" dirty="0">
                <a:solidFill>
                  <a:schemeClr val="tx1"/>
                </a:solidFill>
              </a:rPr>
              <a:t>, t</a:t>
            </a:r>
            <a:r>
              <a:rPr lang="sr-Cyrl-CS" sz="2800" dirty="0">
                <a:solidFill>
                  <a:schemeClr val="tx1"/>
                </a:solidFill>
              </a:rPr>
              <a:t>ransformative learning </a:t>
            </a:r>
            <a:r>
              <a:rPr lang="en-US" sz="2800" dirty="0">
                <a:solidFill>
                  <a:schemeClr val="tx1"/>
                </a:solidFill>
              </a:rPr>
              <a:t>can</a:t>
            </a:r>
            <a:r>
              <a:rPr lang="sr-Cyrl-CS" sz="2800" dirty="0">
                <a:solidFill>
                  <a:schemeClr val="tx1"/>
                </a:solidFill>
              </a:rPr>
              <a:t> also </a:t>
            </a:r>
            <a:r>
              <a:rPr lang="en-US" sz="2800" dirty="0">
                <a:solidFill>
                  <a:schemeClr val="tx1"/>
                </a:solidFill>
              </a:rPr>
              <a:t>include </a:t>
            </a:r>
            <a:r>
              <a:rPr lang="sr-Cyrl-CS" sz="2800" dirty="0">
                <a:solidFill>
                  <a:schemeClr val="tx1"/>
                </a:solidFill>
              </a:rPr>
              <a:t>sharing experiences with others</a:t>
            </a:r>
            <a:r>
              <a:rPr lang="en-US" sz="2800" dirty="0">
                <a:solidFill>
                  <a:schemeClr val="tx1"/>
                </a:solidFill>
              </a:rPr>
              <a:t>.</a:t>
            </a:r>
          </a:p>
          <a:p>
            <a:pPr algn="l"/>
            <a:r>
              <a:rPr lang="en-US" sz="2800" dirty="0">
                <a:solidFill>
                  <a:schemeClr val="tx1"/>
                </a:solidFill>
              </a:rPr>
              <a:t>T</a:t>
            </a:r>
            <a:r>
              <a:rPr lang="sr-Cyrl-CS" sz="2800" dirty="0">
                <a:solidFill>
                  <a:schemeClr val="tx1"/>
                </a:solidFill>
              </a:rPr>
              <a:t>he </a:t>
            </a:r>
            <a:r>
              <a:rPr lang="en-US" sz="2800" dirty="0">
                <a:solidFill>
                  <a:schemeClr val="tx1"/>
                </a:solidFill>
              </a:rPr>
              <a:t>author argues that the </a:t>
            </a:r>
            <a:r>
              <a:rPr lang="sr-Cyrl-CS" sz="2800" dirty="0">
                <a:solidFill>
                  <a:schemeClr val="tx1"/>
                </a:solidFill>
              </a:rPr>
              <a:t>goal of adult education and transformative learning is “to help adult learners become more critically reflective, participate more fully and freely in rational discourse and action, and advance developmentally by moving toward meaning perspectives that are more inclusive, discriminating, permeable, and integrative of experience” (1991, pp. 224–225). </a:t>
            </a:r>
            <a:endParaRPr lang="en-US" sz="28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1418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sr-Cyrl-CS" sz="2400" dirty="0">
                <a:solidFill>
                  <a:schemeClr val="tx1"/>
                </a:solidFill>
              </a:rPr>
              <a:t>Transformative learning has become the dominant teaching paradigm discussed within the field of adult education and has become a standard of practice in a variety of disciplines and educational settings, including higher education, professional education, organizational development, international education, and community education.</a:t>
            </a:r>
            <a:endParaRPr lang="en-US" sz="2400" dirty="0">
              <a:solidFill>
                <a:schemeClr val="tx1"/>
              </a:solidFill>
            </a:endParaRPr>
          </a:p>
          <a:p>
            <a:pPr algn="l"/>
            <a:endParaRPr lang="en-US" sz="24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5457" y="3581400"/>
            <a:ext cx="5530446"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0556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lnSpcReduction="10000"/>
          </a:bodyPr>
          <a:lstStyle/>
          <a:p>
            <a:pPr algn="l"/>
            <a:r>
              <a:rPr lang="sr-Cyrl-CS" sz="2800" dirty="0">
                <a:solidFill>
                  <a:schemeClr val="tx1"/>
                </a:solidFill>
              </a:rPr>
              <a:t>According to Mezirow (2000), we view the world through a web of assumptions and expectations described as a frame of reference that consists of two dimensions—habits of mind and the resulting points of view, or assumptions. </a:t>
            </a:r>
            <a:endParaRPr lang="en-US" sz="2800" dirty="0">
              <a:solidFill>
                <a:schemeClr val="tx1"/>
              </a:solidFill>
            </a:endParaRPr>
          </a:p>
          <a:p>
            <a:pPr algn="l"/>
            <a:r>
              <a:rPr lang="sr-Cyrl-CS" sz="2800" dirty="0">
                <a:solidFill>
                  <a:schemeClr val="tx1"/>
                </a:solidFill>
              </a:rPr>
              <a:t>Habits of mind include our ways of learning, sociocultural background and language, our psychological nature, moral and ethical views, religious doctrine or worldview, and how we view beauty (Mezirow, 2000). They are absorbed from our family, community, and culture (Cranton, 2006). Beliefs, assumptions, and expectations arise from an individual’s habits of mind. </a:t>
            </a:r>
            <a:endParaRPr lang="en-US" sz="2800" dirty="0">
              <a:solidFill>
                <a:schemeClr val="tx1"/>
              </a:solidFill>
            </a:endParaRPr>
          </a:p>
          <a:p>
            <a:pPr algn="l"/>
            <a:endParaRPr lang="en-US" sz="24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9694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fontScale="92500"/>
          </a:bodyPr>
          <a:lstStyle/>
          <a:p>
            <a:pPr algn="l"/>
            <a:r>
              <a:rPr lang="sr-Cyrl-CS" sz="2800" dirty="0">
                <a:solidFill>
                  <a:schemeClr val="tx1"/>
                </a:solidFill>
              </a:rPr>
              <a:t>According to Mezirow (2000), we view the world through a web of assumptions and expectations described as a frame of reference that consists of two dimensions—habits of mind and the resulting points of view, or assumptions. </a:t>
            </a:r>
            <a:endParaRPr lang="en-US" sz="2800" dirty="0">
              <a:solidFill>
                <a:schemeClr val="tx1"/>
              </a:solidFill>
            </a:endParaRPr>
          </a:p>
          <a:p>
            <a:pPr algn="l"/>
            <a:endParaRPr lang="it-IT" sz="2800" dirty="0">
              <a:solidFill>
                <a:schemeClr val="tx1"/>
              </a:solidFill>
            </a:endParaRPr>
          </a:p>
          <a:p>
            <a:pPr algn="l"/>
            <a:r>
              <a:rPr lang="sr-Cyrl-CS" sz="2800" b="1" dirty="0">
                <a:solidFill>
                  <a:srgbClr val="00B0F0"/>
                </a:solidFill>
              </a:rPr>
              <a:t>Habits of mind </a:t>
            </a:r>
            <a:r>
              <a:rPr lang="sr-Cyrl-CS" sz="2800" dirty="0">
                <a:solidFill>
                  <a:schemeClr val="tx1"/>
                </a:solidFill>
              </a:rPr>
              <a:t>include our ways of learning, sociocultural background and language, our psychological nature, moral and ethical views, religious doctrine or worldview, and how we view beauty (Mezirow, 2000). They are absorbed from our family, community, and culture (Cranton, 2006). Beliefs, assumptions, and expectations arise from an individual’s habits of mind. </a:t>
            </a:r>
            <a:endParaRPr lang="en-US" sz="2800" dirty="0">
              <a:solidFill>
                <a:schemeClr val="tx1"/>
              </a:solidFill>
            </a:endParaRPr>
          </a:p>
          <a:p>
            <a:pPr algn="l"/>
            <a:endParaRPr lang="en-US" sz="24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8826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Autofit/>
          </a:bodyPr>
          <a:lstStyle/>
          <a:p>
            <a:pPr algn="l"/>
            <a:r>
              <a:rPr lang="sr-Cyrl-CS" sz="2800" b="1" dirty="0">
                <a:solidFill>
                  <a:srgbClr val="00B0F0"/>
                </a:solidFill>
              </a:rPr>
              <a:t>Assumptions</a:t>
            </a:r>
            <a:r>
              <a:rPr lang="sr-Cyrl-CS" sz="2800" dirty="0">
                <a:solidFill>
                  <a:srgbClr val="00B0F0"/>
                </a:solidFill>
              </a:rPr>
              <a:t> </a:t>
            </a:r>
            <a:r>
              <a:rPr lang="sr-Cyrl-CS" sz="2800" dirty="0">
                <a:solidFill>
                  <a:schemeClr val="tx1"/>
                </a:solidFill>
              </a:rPr>
              <a:t>are personal and variable. They shape our expectations, perceptions, understandings, and feelings, and therefore, our actions. Assumptions play an influential role in actions by filtering and directing attention, guiding choices, and interpreting the meaning of an act or experience (Mezirow, 2000). Mezirow (1991) asserted that there is overwhelming evidence to support the idea that we tend to accept and integrate experiences that comfortably fit our frame of reference. Ultimately, our unique points of view are a combination of interwoven beliefs, assumptions, values, feelings, and expectations that have arisen from our habits of mind.</a:t>
            </a:r>
            <a:endParaRPr lang="en-US" sz="28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125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257800"/>
          </a:xfrm>
        </p:spPr>
        <p:txBody>
          <a:bodyPr>
            <a:normAutofit/>
          </a:bodyPr>
          <a:lstStyle/>
          <a:p>
            <a:pPr algn="l"/>
            <a:r>
              <a:rPr lang="en-US" sz="2800" b="1" dirty="0">
                <a:solidFill>
                  <a:srgbClr val="00B0F0"/>
                </a:solidFill>
              </a:rPr>
              <a:t>21</a:t>
            </a:r>
            <a:r>
              <a:rPr lang="en-US" sz="2800" b="1" baseline="30000" dirty="0">
                <a:solidFill>
                  <a:srgbClr val="00B0F0"/>
                </a:solidFill>
              </a:rPr>
              <a:t>st</a:t>
            </a:r>
            <a:r>
              <a:rPr lang="en-US" sz="2800" b="1" dirty="0">
                <a:solidFill>
                  <a:srgbClr val="00B0F0"/>
                </a:solidFill>
              </a:rPr>
              <a:t> century Digital Skills and Competences for Social Educators</a:t>
            </a:r>
          </a:p>
          <a:p>
            <a:pPr algn="l"/>
            <a:r>
              <a:rPr lang="en-US" sz="2800" dirty="0">
                <a:solidFill>
                  <a:schemeClr val="tx1"/>
                </a:solidFill>
              </a:rPr>
              <a:t>From partners’ analysis emerges that:</a:t>
            </a:r>
          </a:p>
          <a:p>
            <a:pPr marL="457200" indent="-457200" algn="l">
              <a:buFont typeface="Arial" panose="020B0604020202020204" pitchFamily="34" charset="0"/>
              <a:buChar char="•"/>
            </a:pPr>
            <a:r>
              <a:rPr lang="en-US" sz="2800" dirty="0">
                <a:solidFill>
                  <a:schemeClr val="tx1"/>
                </a:solidFill>
              </a:rPr>
              <a:t>The acquisition of digital competence becomes an essential element for a social educator activity.</a:t>
            </a:r>
          </a:p>
          <a:p>
            <a:pPr marL="457200" indent="-457200" algn="l">
              <a:buFont typeface="Arial" panose="020B0604020202020204" pitchFamily="34" charset="0"/>
              <a:buChar char="•"/>
            </a:pPr>
            <a:r>
              <a:rPr lang="en-US" sz="2800" dirty="0">
                <a:solidFill>
                  <a:schemeClr val="tx1"/>
                </a:solidFill>
              </a:rPr>
              <a:t>The digital revolution is thoroughly transforming social processes. </a:t>
            </a:r>
          </a:p>
          <a:p>
            <a:pPr algn="l"/>
            <a:endParaRPr lang="en-US" sz="2800" dirty="0">
              <a:solidFill>
                <a:schemeClr val="tx1"/>
              </a:solidFill>
            </a:endParaRPr>
          </a:p>
          <a:p>
            <a:pPr algn="l"/>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0886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257800"/>
          </a:xfrm>
        </p:spPr>
        <p:txBody>
          <a:bodyPr>
            <a:normAutofit/>
          </a:bodyPr>
          <a:lstStyle/>
          <a:p>
            <a:pPr algn="l"/>
            <a:r>
              <a:rPr lang="en-US" sz="2800" dirty="0">
                <a:solidFill>
                  <a:schemeClr val="tx1"/>
                </a:solidFill>
              </a:rPr>
              <a:t>Digital competence, creativity, entrepreneurship, and learning-to-learn are emerging as key factors for innovation, growth, and participation in society and economy. </a:t>
            </a:r>
          </a:p>
          <a:p>
            <a:pPr algn="l"/>
            <a:r>
              <a:rPr lang="en-US" sz="2800" dirty="0">
                <a:solidFill>
                  <a:schemeClr val="tx1"/>
                </a:solidFill>
              </a:rPr>
              <a:t>New skills and competences related to digital technologies are required to meet the ongoing societal changes.</a:t>
            </a:r>
          </a:p>
          <a:p>
            <a:pPr algn="l"/>
            <a:endParaRPr lang="en-US" sz="2800" dirty="0">
              <a:solidFill>
                <a:schemeClr val="tx1"/>
              </a:solidFill>
            </a:endParaRPr>
          </a:p>
          <a:p>
            <a:pPr algn="l"/>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119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fontScale="92500"/>
          </a:bodyPr>
          <a:lstStyle/>
          <a:p>
            <a:pPr algn="l"/>
            <a:r>
              <a:rPr lang="en-US" sz="2800" dirty="0">
                <a:solidFill>
                  <a:schemeClr val="tx1"/>
                </a:solidFill>
              </a:rPr>
              <a:t>Digital Social Innovation (DSI)</a:t>
            </a:r>
          </a:p>
          <a:p>
            <a:pPr algn="l"/>
            <a:r>
              <a:rPr lang="en-US" sz="2800" dirty="0">
                <a:solidFill>
                  <a:schemeClr val="tx1"/>
                </a:solidFill>
              </a:rPr>
              <a:t>DSI is an evolving and broad field. For this reason it is difficult to find an all-encompassing definition. However we can use the definition used by the DSI project:</a:t>
            </a:r>
          </a:p>
          <a:p>
            <a:pPr algn="l"/>
            <a:r>
              <a:rPr lang="en-US" sz="2800" i="1" dirty="0">
                <a:solidFill>
                  <a:schemeClr val="tx1"/>
                </a:solidFill>
              </a:rPr>
              <a:t>“A type of social and collaborative innovation in which innovators, users and communities collaborate using</a:t>
            </a:r>
          </a:p>
          <a:p>
            <a:pPr algn="l"/>
            <a:r>
              <a:rPr lang="en-US" sz="2800" i="1" dirty="0">
                <a:solidFill>
                  <a:schemeClr val="tx1"/>
                </a:solidFill>
              </a:rPr>
              <a:t>digital technologies to co-create knowledge and solutions for a wide range of social needs and at a scale and</a:t>
            </a:r>
          </a:p>
          <a:p>
            <a:pPr algn="l"/>
            <a:r>
              <a:rPr lang="en-US" sz="2800" i="1" dirty="0">
                <a:solidFill>
                  <a:schemeClr val="tx1"/>
                </a:solidFill>
              </a:rPr>
              <a:t>speed that was unimaginable before the rise of the Internet.” </a:t>
            </a:r>
            <a:endParaRPr lang="en-US" sz="2600" dirty="0">
              <a:solidFill>
                <a:schemeClr val="tx1"/>
              </a:solidFill>
            </a:endParaRPr>
          </a:p>
          <a:p>
            <a:pPr algn="l"/>
            <a:r>
              <a:rPr lang="en-US" sz="2200" dirty="0">
                <a:solidFill>
                  <a:srgbClr val="C00000"/>
                </a:solidFill>
              </a:rPr>
              <a:t>Bria, F., </a:t>
            </a:r>
            <a:r>
              <a:rPr lang="en-US" sz="2200" dirty="0" err="1">
                <a:solidFill>
                  <a:srgbClr val="C00000"/>
                </a:solidFill>
              </a:rPr>
              <a:t>Sestini</a:t>
            </a:r>
            <a:r>
              <a:rPr lang="en-US" sz="2200" dirty="0">
                <a:solidFill>
                  <a:srgbClr val="C00000"/>
                </a:solidFill>
              </a:rPr>
              <a:t>, F., </a:t>
            </a:r>
            <a:r>
              <a:rPr lang="en-US" sz="2200" dirty="0" err="1">
                <a:solidFill>
                  <a:srgbClr val="C00000"/>
                </a:solidFill>
              </a:rPr>
              <a:t>Gasco</a:t>
            </a:r>
            <a:r>
              <a:rPr lang="en-US" sz="2200" dirty="0">
                <a:solidFill>
                  <a:srgbClr val="C00000"/>
                </a:solidFill>
              </a:rPr>
              <a:t>, M., </a:t>
            </a:r>
            <a:r>
              <a:rPr lang="en-US" sz="2200" dirty="0" err="1">
                <a:solidFill>
                  <a:srgbClr val="C00000"/>
                </a:solidFill>
              </a:rPr>
              <a:t>Baeck</a:t>
            </a:r>
            <a:r>
              <a:rPr lang="en-US" sz="2200" dirty="0">
                <a:solidFill>
                  <a:srgbClr val="C00000"/>
                </a:solidFill>
              </a:rPr>
              <a:t>, P., </a:t>
            </a:r>
            <a:r>
              <a:rPr lang="en-US" sz="2200" dirty="0" err="1">
                <a:solidFill>
                  <a:srgbClr val="C00000"/>
                </a:solidFill>
              </a:rPr>
              <a:t>Halpin</a:t>
            </a:r>
            <a:r>
              <a:rPr lang="en-US" sz="2200" dirty="0">
                <a:solidFill>
                  <a:srgbClr val="C00000"/>
                </a:solidFill>
              </a:rPr>
              <a:t>, H., </a:t>
            </a:r>
            <a:r>
              <a:rPr lang="en-US" sz="2200" dirty="0" err="1">
                <a:solidFill>
                  <a:srgbClr val="C00000"/>
                </a:solidFill>
              </a:rPr>
              <a:t>Almirall</a:t>
            </a:r>
            <a:r>
              <a:rPr lang="en-US" sz="2200" dirty="0">
                <a:solidFill>
                  <a:srgbClr val="C00000"/>
                </a:solidFill>
              </a:rPr>
              <a:t>, E., &amp; </a:t>
            </a:r>
            <a:r>
              <a:rPr lang="en-US" sz="2200" dirty="0" err="1">
                <a:solidFill>
                  <a:srgbClr val="C00000"/>
                </a:solidFill>
              </a:rPr>
              <a:t>Kresin</a:t>
            </a:r>
            <a:r>
              <a:rPr lang="en-US" sz="2200" dirty="0">
                <a:solidFill>
                  <a:srgbClr val="C00000"/>
                </a:solidFill>
              </a:rPr>
              <a:t>, F. (2015). Growing a digital social innovation ecosystem for Europe: DSI Final Report. </a:t>
            </a:r>
            <a:r>
              <a:rPr lang="en-US" sz="2200" i="1" dirty="0">
                <a:solidFill>
                  <a:srgbClr val="C00000"/>
                </a:solidFill>
              </a:rPr>
              <a:t>Brussels: European Commission</a:t>
            </a:r>
            <a:r>
              <a:rPr lang="en-US" sz="2200" dirty="0">
                <a:solidFill>
                  <a:srgbClr val="C00000"/>
                </a:solidFill>
              </a:rPr>
              <a:t>.</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1259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en-US" sz="2800" dirty="0">
                <a:solidFill>
                  <a:schemeClr val="tx1"/>
                </a:solidFill>
              </a:rPr>
              <a:t>How can or should these new skills and competences be defined, taught, acquired, and recognized?</a:t>
            </a:r>
          </a:p>
          <a:p>
            <a:pPr algn="l"/>
            <a:endParaRPr lang="en-US" sz="28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8492" y="2286000"/>
            <a:ext cx="299694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2641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en-US" sz="2800" dirty="0">
                <a:solidFill>
                  <a:schemeClr val="tx1"/>
                </a:solidFill>
              </a:rPr>
              <a:t>The  Joint Research Centre (JRC) is the European Commission's science and knowledge service that develops studies on the labor market implications of the digital transformation. </a:t>
            </a:r>
          </a:p>
          <a:p>
            <a:pPr algn="l"/>
            <a:r>
              <a:rPr lang="en-US" sz="2800" dirty="0">
                <a:solidFill>
                  <a:schemeClr val="tx1"/>
                </a:solidFill>
              </a:rPr>
              <a:t>JRC current research covers the following projects: </a:t>
            </a:r>
          </a:p>
          <a:p>
            <a:pPr marL="457200" lvl="0" indent="-457200" algn="l">
              <a:buFont typeface="Arial" panose="020B0604020202020204" pitchFamily="34" charset="0"/>
              <a:buChar char="•"/>
            </a:pPr>
            <a:r>
              <a:rPr lang="en-US" sz="2800" b="1" dirty="0">
                <a:solidFill>
                  <a:srgbClr val="00B0F0"/>
                </a:solidFill>
              </a:rPr>
              <a:t>Digital Competence for citizens </a:t>
            </a:r>
            <a:r>
              <a:rPr lang="en-US" sz="2800" dirty="0">
                <a:solidFill>
                  <a:schemeClr val="tx1"/>
                </a:solidFill>
              </a:rPr>
              <a:t>(</a:t>
            </a:r>
            <a:r>
              <a:rPr lang="en-US" sz="2800" dirty="0" err="1">
                <a:solidFill>
                  <a:schemeClr val="tx1"/>
                </a:solidFill>
                <a:hlinkClick r:id="rId2"/>
              </a:rPr>
              <a:t>DigComp</a:t>
            </a:r>
            <a:r>
              <a:rPr lang="en-US" sz="2800" dirty="0">
                <a:solidFill>
                  <a:schemeClr val="tx1"/>
                </a:solidFill>
              </a:rPr>
              <a:t>);</a:t>
            </a:r>
          </a:p>
          <a:p>
            <a:pPr marL="457200" lvl="0" indent="-457200" algn="l">
              <a:buFont typeface="Arial" panose="020B0604020202020204" pitchFamily="34" charset="0"/>
              <a:buChar char="•"/>
            </a:pPr>
            <a:r>
              <a:rPr lang="en-US" sz="2800" b="1" dirty="0">
                <a:solidFill>
                  <a:srgbClr val="00B0F0"/>
                </a:solidFill>
              </a:rPr>
              <a:t>Digital Competence for Consumers </a:t>
            </a:r>
            <a:r>
              <a:rPr lang="en-US" sz="2800" dirty="0">
                <a:solidFill>
                  <a:schemeClr val="tx1"/>
                </a:solidFill>
              </a:rPr>
              <a:t>(</a:t>
            </a:r>
            <a:r>
              <a:rPr lang="en-US" sz="2800" dirty="0" err="1">
                <a:solidFill>
                  <a:schemeClr val="tx1"/>
                </a:solidFill>
                <a:hlinkClick r:id="rId3"/>
              </a:rPr>
              <a:t>DigCompConsumers</a:t>
            </a:r>
            <a:r>
              <a:rPr lang="en-US" sz="2800" dirty="0">
                <a:solidFill>
                  <a:schemeClr val="tx1"/>
                </a:solidFill>
              </a:rPr>
              <a:t>);</a:t>
            </a:r>
          </a:p>
          <a:p>
            <a:pPr marL="457200" lvl="0" indent="-457200" algn="l">
              <a:buFont typeface="Arial" panose="020B0604020202020204" pitchFamily="34" charset="0"/>
              <a:buChar char="•"/>
            </a:pPr>
            <a:r>
              <a:rPr lang="en-US" sz="2800" b="1" dirty="0">
                <a:solidFill>
                  <a:srgbClr val="00B0F0"/>
                </a:solidFill>
              </a:rPr>
              <a:t>Entrepreneurship Competence </a:t>
            </a:r>
            <a:r>
              <a:rPr lang="en-US" sz="2800" dirty="0">
                <a:solidFill>
                  <a:schemeClr val="tx1"/>
                </a:solidFill>
              </a:rPr>
              <a:t>(</a:t>
            </a:r>
            <a:r>
              <a:rPr lang="en-US" sz="2800" dirty="0" err="1">
                <a:solidFill>
                  <a:schemeClr val="tx1"/>
                </a:solidFill>
                <a:hlinkClick r:id="rId4"/>
              </a:rPr>
              <a:t>EntreComp</a:t>
            </a:r>
            <a:r>
              <a:rPr lang="en-US" sz="2800" dirty="0">
                <a:solidFill>
                  <a:schemeClr val="tx1"/>
                </a:solidFill>
              </a:rPr>
              <a:t>);</a:t>
            </a:r>
          </a:p>
          <a:p>
            <a:pPr marL="457200" lvl="0" indent="-457200" algn="l">
              <a:buFont typeface="Arial" panose="020B0604020202020204" pitchFamily="34" charset="0"/>
              <a:buChar char="•"/>
            </a:pPr>
            <a:r>
              <a:rPr lang="en-US" sz="2800" b="1" dirty="0">
                <a:solidFill>
                  <a:srgbClr val="00B0F0"/>
                </a:solidFill>
              </a:rPr>
              <a:t>Computational Thinking </a:t>
            </a:r>
            <a:r>
              <a:rPr lang="en-US" sz="2800" dirty="0">
                <a:solidFill>
                  <a:schemeClr val="tx1"/>
                </a:solidFill>
              </a:rPr>
              <a:t>(</a:t>
            </a:r>
            <a:r>
              <a:rPr lang="en-US" sz="2800" dirty="0" err="1">
                <a:solidFill>
                  <a:schemeClr val="tx1"/>
                </a:solidFill>
                <a:hlinkClick r:id="rId5"/>
              </a:rPr>
              <a:t>CompuThink</a:t>
            </a:r>
            <a:r>
              <a:rPr lang="en-US" sz="2800" dirty="0">
                <a:solidFill>
                  <a:schemeClr val="tx1"/>
                </a:solidFill>
              </a:rPr>
              <a:t>). </a:t>
            </a:r>
          </a:p>
        </p:txBody>
      </p:sp>
      <p:pic>
        <p:nvPicPr>
          <p:cNvPr id="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0484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en-US" sz="2800" dirty="0">
                <a:solidFill>
                  <a:schemeClr val="tx1"/>
                </a:solidFill>
              </a:rPr>
              <a:t>T</a:t>
            </a:r>
            <a:r>
              <a:rPr lang="sr-Cyrl-CS" sz="2800" dirty="0">
                <a:solidFill>
                  <a:schemeClr val="tx1"/>
                </a:solidFill>
              </a:rPr>
              <a:t>he integration of </a:t>
            </a:r>
            <a:r>
              <a:rPr lang="sr-Cyrl-CS" sz="2800" b="1" dirty="0">
                <a:solidFill>
                  <a:srgbClr val="00B0F0"/>
                </a:solidFill>
              </a:rPr>
              <a:t>Open Education </a:t>
            </a:r>
            <a:r>
              <a:rPr lang="sr-Cyrl-CS" sz="2800" dirty="0">
                <a:solidFill>
                  <a:schemeClr val="tx1"/>
                </a:solidFill>
              </a:rPr>
              <a:t>into education systems </a:t>
            </a:r>
            <a:r>
              <a:rPr lang="en-US" sz="2800" dirty="0">
                <a:solidFill>
                  <a:schemeClr val="tx1"/>
                </a:solidFill>
              </a:rPr>
              <a:t>is </a:t>
            </a:r>
            <a:r>
              <a:rPr lang="sr-Cyrl-CS" sz="2800" dirty="0">
                <a:solidFill>
                  <a:schemeClr val="tx1"/>
                </a:solidFill>
              </a:rPr>
              <a:t>a policy objective</a:t>
            </a:r>
            <a:r>
              <a:rPr lang="en-US" sz="2800" dirty="0">
                <a:solidFill>
                  <a:schemeClr val="tx1"/>
                </a:solidFill>
              </a:rPr>
              <a:t> as well as a priority for EU. T</a:t>
            </a:r>
            <a:r>
              <a:rPr lang="sr-Cyrl-CS" sz="2800" dirty="0">
                <a:solidFill>
                  <a:schemeClr val="tx1"/>
                </a:solidFill>
              </a:rPr>
              <a:t>h</a:t>
            </a:r>
            <a:r>
              <a:rPr lang="en-US" sz="2800" dirty="0">
                <a:solidFill>
                  <a:schemeClr val="tx1"/>
                </a:solidFill>
              </a:rPr>
              <a:t>is integration involves both the</a:t>
            </a:r>
            <a:r>
              <a:rPr lang="sr-Cyrl-CS" sz="2800" dirty="0">
                <a:solidFill>
                  <a:schemeClr val="tx1"/>
                </a:solidFill>
              </a:rPr>
              <a:t> supply side of OE (Education Institutions) and the demand side (learners)</a:t>
            </a:r>
            <a:r>
              <a:rPr lang="en-US" sz="2800" dirty="0">
                <a:solidFill>
                  <a:schemeClr val="tx1"/>
                </a:solidFill>
              </a:rPr>
              <a:t>.</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147" y="3142488"/>
            <a:ext cx="3810000" cy="3563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270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228601"/>
            <a:ext cx="7772400" cy="838200"/>
          </a:xfrm>
        </p:spPr>
        <p:txBody>
          <a:bodyPr/>
          <a:lstStyle/>
          <a:p>
            <a:r>
              <a:rPr lang="it-IT" dirty="0"/>
              <a:t>                                                    DSI</a:t>
            </a:r>
            <a:endParaRPr lang="en-US" dirty="0"/>
          </a:p>
        </p:txBody>
      </p:sp>
      <p:sp>
        <p:nvSpPr>
          <p:cNvPr id="3" name="Sottotitolo 2"/>
          <p:cNvSpPr>
            <a:spLocks noGrp="1"/>
          </p:cNvSpPr>
          <p:nvPr>
            <p:ph type="subTitle" idx="1"/>
          </p:nvPr>
        </p:nvSpPr>
        <p:spPr>
          <a:xfrm>
            <a:off x="457200" y="1219200"/>
            <a:ext cx="8153400" cy="5410200"/>
          </a:xfrm>
        </p:spPr>
        <p:txBody>
          <a:bodyPr>
            <a:normAutofit/>
          </a:bodyPr>
          <a:lstStyle/>
          <a:p>
            <a:pPr algn="l"/>
            <a:r>
              <a:rPr lang="it-IT" sz="2800" dirty="0">
                <a:solidFill>
                  <a:schemeClr val="tx1"/>
                </a:solidFill>
              </a:rPr>
              <a:t>Digital </a:t>
            </a:r>
            <a:r>
              <a:rPr lang="it-IT" sz="2800" dirty="0" err="1">
                <a:solidFill>
                  <a:schemeClr val="tx1"/>
                </a:solidFill>
              </a:rPr>
              <a:t>competences</a:t>
            </a:r>
            <a:r>
              <a:rPr lang="it-IT" sz="2800" dirty="0">
                <a:solidFill>
                  <a:schemeClr val="tx1"/>
                </a:solidFill>
              </a:rPr>
              <a:t> for </a:t>
            </a:r>
            <a:r>
              <a:rPr lang="it-IT" sz="2800" dirty="0" err="1">
                <a:solidFill>
                  <a:schemeClr val="tx1"/>
                </a:solidFill>
              </a:rPr>
              <a:t>citizens</a:t>
            </a:r>
            <a:endParaRPr lang="en-US" sz="2800" dirty="0">
              <a:solidFill>
                <a:schemeClr val="tx1"/>
              </a:solidFill>
            </a:endParaRPr>
          </a:p>
          <a:p>
            <a:endParaRPr lang="en-US" sz="2800" dirty="0"/>
          </a:p>
          <a:p>
            <a:pPr algn="l"/>
            <a:r>
              <a:rPr lang="en-US" sz="2800" dirty="0">
                <a:solidFill>
                  <a:schemeClr val="tx1"/>
                </a:solidFill>
              </a:rPr>
              <a:t>1. Information and data literacy	</a:t>
            </a:r>
          </a:p>
          <a:p>
            <a:pPr algn="l"/>
            <a:r>
              <a:rPr lang="en-US" sz="2800" dirty="0">
                <a:solidFill>
                  <a:schemeClr val="tx1"/>
                </a:solidFill>
              </a:rPr>
              <a:t>1.1 Browsing, searching and filtering data, information and digital content</a:t>
            </a:r>
          </a:p>
          <a:p>
            <a:pPr algn="l"/>
            <a:r>
              <a:rPr lang="en-US" sz="2800" dirty="0">
                <a:solidFill>
                  <a:schemeClr val="tx1"/>
                </a:solidFill>
              </a:rPr>
              <a:t>1.2 Evaluating data, information and digital content </a:t>
            </a:r>
          </a:p>
          <a:p>
            <a:pPr algn="l"/>
            <a:r>
              <a:rPr lang="en-US" sz="2800" dirty="0">
                <a:solidFill>
                  <a:schemeClr val="tx1"/>
                </a:solidFill>
              </a:rPr>
              <a:t>1.3 Managing data, information and digital content 	</a:t>
            </a:r>
          </a:p>
          <a:p>
            <a:pPr algn="l"/>
            <a:endParaRPr lang="en-US" sz="280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192" y="381000"/>
            <a:ext cx="189547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032873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1414</TotalTime>
  <Words>1317</Words>
  <Application>Microsoft Office PowerPoint</Application>
  <PresentationFormat>On-screen Show (4:3)</PresentationFormat>
  <Paragraphs>138</Paragraphs>
  <Slides>26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Tema di Office</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lpstr>                                                    DSI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DSI</dc:title>
  <dc:creator>gilberto</dc:creator>
  <cp:lastModifiedBy>Sabahudin Hadzialic</cp:lastModifiedBy>
  <cp:revision>23</cp:revision>
  <dcterms:created xsi:type="dcterms:W3CDTF">2019-05-08T13:34:13Z</dcterms:created>
  <dcterms:modified xsi:type="dcterms:W3CDTF">2019-06-11T08:24:27Z</dcterms:modified>
</cp:coreProperties>
</file>